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나눔명조" panose="02020603020101020101" pitchFamily="18" charset="-127"/>
      <p:regular r:id="rId11"/>
      <p:bold r:id="rId12"/>
    </p:embeddedFont>
    <p:embeddedFont>
      <p:font typeface="나눔명조 ExtraBold" panose="02020603020101020101" pitchFamily="18" charset="-127"/>
      <p:bold r:id="rId13"/>
    </p:embeddedFont>
    <p:embeddedFont>
      <p:font typeface="나눔명조 에코" panose="02020603020101020101" pitchFamily="18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42B31C-C434-4CD5-89A8-79FC2392DC5E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9C62FA50-4B9F-4E48-BF25-47C5E156C375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en-US" altLang="ko-KR" sz="1050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&lt;A </a:t>
          </a:r>
          <a:r>
            <a:rPr lang="en-US" altLang="ko-KR" sz="1050" dirty="0">
              <a:solidFill>
                <a:schemeClr val="tx1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rPr>
            <a:t>Christmas Dream&gt;</a:t>
          </a:r>
        </a:p>
        <a:p>
          <a:pPr latinLnBrk="1"/>
          <a:r>
            <a:rPr lang="ko-KR" altLang="en-US" sz="1050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크리스마스 날 새로운 장난감이 잔뜩 생긴 소녀는 자신의 헌 장난감을 버린다</a:t>
          </a:r>
          <a:r>
            <a:rPr lang="en-US" altLang="ko-KR" sz="1050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. </a:t>
          </a:r>
          <a:r>
            <a:rPr lang="ko-KR" altLang="en-US" sz="1050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그리고 헌 장난감이 자신을 즐겁게 해주기 위해 춤을 추는 꿈을 꾸게 된다</a:t>
          </a:r>
          <a:endParaRPr lang="en-US" altLang="ko-KR" sz="1050" dirty="0">
            <a:solidFill>
              <a:schemeClr val="tx1"/>
            </a:solidFill>
            <a:latin typeface="나눔명조" panose="02020603020101020101" pitchFamily="18" charset="-127"/>
            <a:ea typeface="나눔명조" panose="02020603020101020101" pitchFamily="18" charset="-127"/>
          </a:endParaRPr>
        </a:p>
      </dgm:t>
    </dgm:pt>
    <dgm:pt modelId="{F184C5C8-850E-4330-89D3-EEDF9E7882DF}" type="parTrans" cxnId="{6579E414-8BFA-4C08-8708-54D77BB2B47B}">
      <dgm:prSet/>
      <dgm:spPr/>
      <dgm:t>
        <a:bodyPr/>
        <a:lstStyle/>
        <a:p>
          <a:pPr latinLnBrk="1"/>
          <a:endParaRPr lang="ko-KR" altLang="en-US"/>
        </a:p>
      </dgm:t>
    </dgm:pt>
    <dgm:pt modelId="{8B4A8E76-DD8E-49E5-995A-F10299F01F36}" type="sibTrans" cxnId="{6579E414-8BFA-4C08-8708-54D77BB2B47B}">
      <dgm:prSet/>
      <dgm:spPr/>
      <dgm:t>
        <a:bodyPr/>
        <a:lstStyle/>
        <a:p>
          <a:pPr latinLnBrk="1"/>
          <a:endParaRPr lang="ko-KR" altLang="en-US"/>
        </a:p>
      </dgm:t>
    </dgm:pt>
    <dgm:pt modelId="{C371B709-B144-4D7E-8389-37011A6B24E9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en-US" sz="1050" b="0" i="0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Mr. </a:t>
          </a:r>
          <a:r>
            <a:rPr lang="en-US" sz="1050" b="0" i="0" dirty="0" err="1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Prokouk</a:t>
          </a:r>
          <a:r>
            <a:rPr lang="ko-KR" altLang="en-US" sz="1050" b="0" i="0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는 제만이 단편 영화 시리즈를 제작하기 위해 창조한 캐릭터로</a:t>
          </a:r>
          <a:endParaRPr lang="en-US" altLang="ko-KR" sz="1050" b="0" i="0" dirty="0">
            <a:solidFill>
              <a:schemeClr val="tx1"/>
            </a:solidFill>
            <a:latin typeface="나눔명조" panose="02020603020101020101" pitchFamily="18" charset="-127"/>
            <a:ea typeface="나눔명조" panose="02020603020101020101" pitchFamily="18" charset="-127"/>
          </a:endParaRPr>
        </a:p>
        <a:p>
          <a:pPr latinLnBrk="1"/>
          <a:r>
            <a:rPr lang="en-US" altLang="ko-KR" sz="1050" b="0" i="0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1946</a:t>
          </a:r>
          <a:r>
            <a:rPr lang="ko-KR" altLang="en-US" sz="1050" b="0" i="0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년에 스톱 모션 애니메이션으로 제작되었다</a:t>
          </a:r>
          <a:r>
            <a:rPr lang="en-US" altLang="ko-KR" sz="1050" b="0" i="0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. </a:t>
          </a:r>
          <a:r>
            <a:rPr lang="ko-KR" altLang="en-US" sz="1050" b="0" i="0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체코 만화영화에서 </a:t>
          </a:r>
          <a:endParaRPr lang="en-US" altLang="ko-KR" sz="1050" b="0" i="0" dirty="0">
            <a:solidFill>
              <a:schemeClr val="tx1"/>
            </a:solidFill>
            <a:latin typeface="나눔명조" panose="02020603020101020101" pitchFamily="18" charset="-127"/>
            <a:ea typeface="나눔명조" panose="02020603020101020101" pitchFamily="18" charset="-127"/>
          </a:endParaRPr>
        </a:p>
        <a:p>
          <a:pPr latinLnBrk="1"/>
          <a:r>
            <a:rPr lang="ko-KR" altLang="en-US" sz="1050" b="0" i="0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가장 잘 알려진 캐릭터라고 한다</a:t>
          </a:r>
          <a:endParaRPr lang="en-US" altLang="ko-KR" sz="1050" b="0" i="0" dirty="0">
            <a:solidFill>
              <a:schemeClr val="tx1"/>
            </a:solidFill>
            <a:latin typeface="나눔명조" panose="02020603020101020101" pitchFamily="18" charset="-127"/>
            <a:ea typeface="나눔명조" panose="02020603020101020101" pitchFamily="18" charset="-127"/>
          </a:endParaRPr>
        </a:p>
      </dgm:t>
    </dgm:pt>
    <dgm:pt modelId="{3EE96F64-FCBF-4C4A-9BDB-7CFA290EAB7E}" type="parTrans" cxnId="{D08DF28A-7040-4A5D-9AF4-E302DB7994B5}">
      <dgm:prSet/>
      <dgm:spPr/>
      <dgm:t>
        <a:bodyPr/>
        <a:lstStyle/>
        <a:p>
          <a:pPr latinLnBrk="1"/>
          <a:endParaRPr lang="ko-KR" altLang="en-US"/>
        </a:p>
      </dgm:t>
    </dgm:pt>
    <dgm:pt modelId="{65C53B03-5E2A-4C8A-92E3-41E0990FB9B5}" type="sibTrans" cxnId="{D08DF28A-7040-4A5D-9AF4-E302DB7994B5}">
      <dgm:prSet/>
      <dgm:spPr/>
      <dgm:t>
        <a:bodyPr/>
        <a:lstStyle/>
        <a:p>
          <a:pPr latinLnBrk="1"/>
          <a:endParaRPr lang="ko-KR" altLang="en-US"/>
        </a:p>
      </dgm:t>
    </dgm:pt>
    <dgm:pt modelId="{4C4CEE3C-369A-4918-B00D-C673CF4C9D69}" type="pres">
      <dgm:prSet presAssocID="{6042B31C-C434-4CD5-89A8-79FC2392DC5E}" presName="Name0" presStyleCnt="0">
        <dgm:presLayoutVars>
          <dgm:dir/>
          <dgm:resizeHandles val="exact"/>
        </dgm:presLayoutVars>
      </dgm:prSet>
      <dgm:spPr/>
    </dgm:pt>
    <dgm:pt modelId="{2273E75C-7652-4CBB-AACA-8FC44C5A8E0C}" type="pres">
      <dgm:prSet presAssocID="{9C62FA50-4B9F-4E48-BF25-47C5E156C375}" presName="composite" presStyleCnt="0"/>
      <dgm:spPr/>
    </dgm:pt>
    <dgm:pt modelId="{BD30AB3C-34D5-4527-A766-BDB1F0CEEC4C}" type="pres">
      <dgm:prSet presAssocID="{9C62FA50-4B9F-4E48-BF25-47C5E156C375}" presName="rect1" presStyleLbl="bgShp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FC8DDF23-9670-453B-9E58-F0D882BCA2DE}" type="pres">
      <dgm:prSet presAssocID="{9C62FA50-4B9F-4E48-BF25-47C5E156C375}" presName="rect2" presStyleLbl="trBgShp" presStyleIdx="0" presStyleCnt="2">
        <dgm:presLayoutVars>
          <dgm:bulletEnabled val="1"/>
        </dgm:presLayoutVars>
      </dgm:prSet>
      <dgm:spPr/>
    </dgm:pt>
    <dgm:pt modelId="{EE6F77BB-260F-43B4-AA08-45595DEE3329}" type="pres">
      <dgm:prSet presAssocID="{8B4A8E76-DD8E-49E5-995A-F10299F01F36}" presName="sibTrans" presStyleCnt="0"/>
      <dgm:spPr/>
    </dgm:pt>
    <dgm:pt modelId="{A3CD2183-83B9-4664-BEA9-75C2D8B5D455}" type="pres">
      <dgm:prSet presAssocID="{C371B709-B144-4D7E-8389-37011A6B24E9}" presName="composite" presStyleCnt="0"/>
      <dgm:spPr/>
    </dgm:pt>
    <dgm:pt modelId="{5AB7B282-AB93-4A8F-8DA0-7FC177A913B4}" type="pres">
      <dgm:prSet presAssocID="{C371B709-B144-4D7E-8389-37011A6B24E9}" presName="rect1" presStyleLbl="bgShp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7EF9B9A-8FB4-432C-A795-756E1332D1C7}" type="pres">
      <dgm:prSet presAssocID="{C371B709-B144-4D7E-8389-37011A6B24E9}" presName="rect2" presStyleLbl="trBgShp" presStyleIdx="1" presStyleCnt="2">
        <dgm:presLayoutVars>
          <dgm:bulletEnabled val="1"/>
        </dgm:presLayoutVars>
      </dgm:prSet>
      <dgm:spPr/>
    </dgm:pt>
  </dgm:ptLst>
  <dgm:cxnLst>
    <dgm:cxn modelId="{6579E414-8BFA-4C08-8708-54D77BB2B47B}" srcId="{6042B31C-C434-4CD5-89A8-79FC2392DC5E}" destId="{9C62FA50-4B9F-4E48-BF25-47C5E156C375}" srcOrd="0" destOrd="0" parTransId="{F184C5C8-850E-4330-89D3-EEDF9E7882DF}" sibTransId="{8B4A8E76-DD8E-49E5-995A-F10299F01F36}"/>
    <dgm:cxn modelId="{965CEE2E-7EA1-4448-8DFE-3E80F7CD1EE9}" type="presOf" srcId="{6042B31C-C434-4CD5-89A8-79FC2392DC5E}" destId="{4C4CEE3C-369A-4918-B00D-C673CF4C9D69}" srcOrd="0" destOrd="0" presId="urn:microsoft.com/office/officeart/2008/layout/BendingPictureSemiTransparentText"/>
    <dgm:cxn modelId="{3D4A7161-EDB0-4E37-815A-2D1398B21573}" type="presOf" srcId="{9C62FA50-4B9F-4E48-BF25-47C5E156C375}" destId="{FC8DDF23-9670-453B-9E58-F0D882BCA2DE}" srcOrd="0" destOrd="0" presId="urn:microsoft.com/office/officeart/2008/layout/BendingPictureSemiTransparentText"/>
    <dgm:cxn modelId="{14160975-182A-4DAF-9F22-745522433880}" type="presOf" srcId="{C371B709-B144-4D7E-8389-37011A6B24E9}" destId="{97EF9B9A-8FB4-432C-A795-756E1332D1C7}" srcOrd="0" destOrd="0" presId="urn:microsoft.com/office/officeart/2008/layout/BendingPictureSemiTransparentText"/>
    <dgm:cxn modelId="{D08DF28A-7040-4A5D-9AF4-E302DB7994B5}" srcId="{6042B31C-C434-4CD5-89A8-79FC2392DC5E}" destId="{C371B709-B144-4D7E-8389-37011A6B24E9}" srcOrd="1" destOrd="0" parTransId="{3EE96F64-FCBF-4C4A-9BDB-7CFA290EAB7E}" sibTransId="{65C53B03-5E2A-4C8A-92E3-41E0990FB9B5}"/>
    <dgm:cxn modelId="{FBAB49D9-5986-495C-AC98-8EC1C0F2FF39}" type="presParOf" srcId="{4C4CEE3C-369A-4918-B00D-C673CF4C9D69}" destId="{2273E75C-7652-4CBB-AACA-8FC44C5A8E0C}" srcOrd="0" destOrd="0" presId="urn:microsoft.com/office/officeart/2008/layout/BendingPictureSemiTransparentText"/>
    <dgm:cxn modelId="{0DAD7AB0-D181-40F3-BCA0-9AA8D9BE7CCA}" type="presParOf" srcId="{2273E75C-7652-4CBB-AACA-8FC44C5A8E0C}" destId="{BD30AB3C-34D5-4527-A766-BDB1F0CEEC4C}" srcOrd="0" destOrd="0" presId="urn:microsoft.com/office/officeart/2008/layout/BendingPictureSemiTransparentText"/>
    <dgm:cxn modelId="{8A68DB69-240F-43E9-AAEF-4A224865480B}" type="presParOf" srcId="{2273E75C-7652-4CBB-AACA-8FC44C5A8E0C}" destId="{FC8DDF23-9670-453B-9E58-F0D882BCA2DE}" srcOrd="1" destOrd="0" presId="urn:microsoft.com/office/officeart/2008/layout/BendingPictureSemiTransparentText"/>
    <dgm:cxn modelId="{63B852FF-2399-4641-8B97-6C04D036B32F}" type="presParOf" srcId="{4C4CEE3C-369A-4918-B00D-C673CF4C9D69}" destId="{EE6F77BB-260F-43B4-AA08-45595DEE3329}" srcOrd="1" destOrd="0" presId="urn:microsoft.com/office/officeart/2008/layout/BendingPictureSemiTransparentText"/>
    <dgm:cxn modelId="{869E4F14-CA29-4265-9E00-A43BCF6488AB}" type="presParOf" srcId="{4C4CEE3C-369A-4918-B00D-C673CF4C9D69}" destId="{A3CD2183-83B9-4664-BEA9-75C2D8B5D455}" srcOrd="2" destOrd="0" presId="urn:microsoft.com/office/officeart/2008/layout/BendingPictureSemiTransparentText"/>
    <dgm:cxn modelId="{49879A9B-CA12-45CD-8615-443A8E47E77C}" type="presParOf" srcId="{A3CD2183-83B9-4664-BEA9-75C2D8B5D455}" destId="{5AB7B282-AB93-4A8F-8DA0-7FC177A913B4}" srcOrd="0" destOrd="0" presId="urn:microsoft.com/office/officeart/2008/layout/BendingPictureSemiTransparentText"/>
    <dgm:cxn modelId="{2AF363FB-03CE-4742-A607-88705AAE6EE8}" type="presParOf" srcId="{A3CD2183-83B9-4664-BEA9-75C2D8B5D455}" destId="{97EF9B9A-8FB4-432C-A795-756E1332D1C7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0AB3C-34D5-4527-A766-BDB1F0CEEC4C}">
      <dsp:nvSpPr>
        <dsp:cNvPr id="0" name=""/>
        <dsp:cNvSpPr/>
      </dsp:nvSpPr>
      <dsp:spPr>
        <a:xfrm>
          <a:off x="3766" y="129371"/>
          <a:ext cx="4683924" cy="40146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DDF23-9670-453B-9E58-F0D882BCA2DE}">
      <dsp:nvSpPr>
        <dsp:cNvPr id="0" name=""/>
        <dsp:cNvSpPr/>
      </dsp:nvSpPr>
      <dsp:spPr>
        <a:xfrm>
          <a:off x="3766" y="2939645"/>
          <a:ext cx="4683924" cy="963522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50" kern="1200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&lt;A </a:t>
          </a:r>
          <a:r>
            <a:rPr lang="en-US" altLang="ko-KR" sz="1050" kern="1200" dirty="0">
              <a:solidFill>
                <a:schemeClr val="tx1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rPr>
            <a:t>Christmas Dream&gt;</a:t>
          </a:r>
        </a:p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크리스마스 날 새로운 장난감이 잔뜩 생긴 소녀는 자신의 헌 장난감을 버린다</a:t>
          </a:r>
          <a:r>
            <a:rPr lang="en-US" altLang="ko-KR" sz="1050" kern="1200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. </a:t>
          </a:r>
          <a:r>
            <a:rPr lang="ko-KR" altLang="en-US" sz="1050" kern="1200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그리고 헌 장난감이 자신을 즐겁게 해주기 위해 춤을 추는 꿈을 꾸게 된다</a:t>
          </a:r>
          <a:endParaRPr lang="en-US" altLang="ko-KR" sz="1050" kern="1200" dirty="0">
            <a:solidFill>
              <a:schemeClr val="tx1"/>
            </a:solidFill>
            <a:latin typeface="나눔명조" panose="02020603020101020101" pitchFamily="18" charset="-127"/>
            <a:ea typeface="나눔명조" panose="02020603020101020101" pitchFamily="18" charset="-127"/>
          </a:endParaRPr>
        </a:p>
      </dsp:txBody>
      <dsp:txXfrm>
        <a:off x="3766" y="2939645"/>
        <a:ext cx="4683924" cy="963522"/>
      </dsp:txXfrm>
    </dsp:sp>
    <dsp:sp modelId="{5AB7B282-AB93-4A8F-8DA0-7FC177A913B4}">
      <dsp:nvSpPr>
        <dsp:cNvPr id="0" name=""/>
        <dsp:cNvSpPr/>
      </dsp:nvSpPr>
      <dsp:spPr>
        <a:xfrm>
          <a:off x="5165437" y="129371"/>
          <a:ext cx="4683924" cy="401467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F9B9A-8FB4-432C-A795-756E1332D1C7}">
      <dsp:nvSpPr>
        <dsp:cNvPr id="0" name=""/>
        <dsp:cNvSpPr/>
      </dsp:nvSpPr>
      <dsp:spPr>
        <a:xfrm>
          <a:off x="5165437" y="2939645"/>
          <a:ext cx="4683924" cy="963522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i="0" kern="1200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Mr. </a:t>
          </a:r>
          <a:r>
            <a:rPr lang="en-US" sz="1050" b="0" i="0" kern="1200" dirty="0" err="1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Prokouk</a:t>
          </a:r>
          <a:r>
            <a:rPr lang="ko-KR" altLang="en-US" sz="1050" b="0" i="0" kern="1200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는 제만이 단편 영화 시리즈를 제작하기 위해 창조한 캐릭터로</a:t>
          </a:r>
          <a:endParaRPr lang="en-US" altLang="ko-KR" sz="1050" b="0" i="0" kern="1200" dirty="0">
            <a:solidFill>
              <a:schemeClr val="tx1"/>
            </a:solidFill>
            <a:latin typeface="나눔명조" panose="02020603020101020101" pitchFamily="18" charset="-127"/>
            <a:ea typeface="나눔명조" panose="02020603020101020101" pitchFamily="18" charset="-127"/>
          </a:endParaRPr>
        </a:p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50" b="0" i="0" kern="1200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1946</a:t>
          </a:r>
          <a:r>
            <a:rPr lang="ko-KR" altLang="en-US" sz="1050" b="0" i="0" kern="1200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년에 스톱 모션 애니메이션으로 제작되었다</a:t>
          </a:r>
          <a:r>
            <a:rPr lang="en-US" altLang="ko-KR" sz="1050" b="0" i="0" kern="1200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. </a:t>
          </a:r>
          <a:r>
            <a:rPr lang="ko-KR" altLang="en-US" sz="1050" b="0" i="0" kern="1200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체코 만화영화에서 </a:t>
          </a:r>
          <a:endParaRPr lang="en-US" altLang="ko-KR" sz="1050" b="0" i="0" kern="1200" dirty="0">
            <a:solidFill>
              <a:schemeClr val="tx1"/>
            </a:solidFill>
            <a:latin typeface="나눔명조" panose="02020603020101020101" pitchFamily="18" charset="-127"/>
            <a:ea typeface="나눔명조" panose="02020603020101020101" pitchFamily="18" charset="-127"/>
          </a:endParaRPr>
        </a:p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b="0" i="0" kern="1200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rPr>
            <a:t>가장 잘 알려진 캐릭터라고 한다</a:t>
          </a:r>
          <a:endParaRPr lang="en-US" altLang="ko-KR" sz="1050" b="0" i="0" kern="1200" dirty="0">
            <a:solidFill>
              <a:schemeClr val="tx1"/>
            </a:solidFill>
            <a:latin typeface="나눔명조" panose="02020603020101020101" pitchFamily="18" charset="-127"/>
            <a:ea typeface="나눔명조" panose="02020603020101020101" pitchFamily="18" charset="-127"/>
          </a:endParaRPr>
        </a:p>
      </dsp:txBody>
      <dsp:txXfrm>
        <a:off x="5165437" y="2939645"/>
        <a:ext cx="4683924" cy="963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A70C8-FA8D-46E5-BA0D-35A6E5C66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AE9270-8291-4350-9779-64CE39F99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136E54-3702-4B0C-9728-46BEC9F7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6B7F-1A0C-41B1-9A4F-AE88DAFD166A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AC315-AD89-445C-9D3F-841A3ABAA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504FF8-1215-450A-AB22-BC159BAD9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C6ED-88ED-4ECF-B9CD-7FEAC4D49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65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42973-6005-4211-AA10-288F3CCB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994547-BC39-46F7-94E9-E8A151069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4F817B-49FB-4905-A68A-62AE5B6B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6B7F-1A0C-41B1-9A4F-AE88DAFD166A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78CD01-9233-45EA-8AE8-28BDA5678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7EDC3E-7AF6-40EC-A0DD-20D8D98B9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C6ED-88ED-4ECF-B9CD-7FEAC4D49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410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1FC408-4F54-461B-A769-6B64FE3C6A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068535-2710-4808-A28B-E67A20DC9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C9816C-5B95-4290-8168-8BBCA8AA3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6B7F-1A0C-41B1-9A4F-AE88DAFD166A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68AB9A-2225-47EB-84A0-D8F30E277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385478-3A89-448D-9D7D-D7DFF84A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C6ED-88ED-4ECF-B9CD-7FEAC4D49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3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E92C8-F507-4D03-8D4B-3318B21B8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EDA664-C0D6-4F99-B0D9-8EA7F17FD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66D324-2059-4B98-9E21-A3F540E49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6B7F-1A0C-41B1-9A4F-AE88DAFD166A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70408-DEFD-4BE4-98B5-B8442CA34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2B11C0-0AC3-4E51-A1A5-89B0F785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C6ED-88ED-4ECF-B9CD-7FEAC4D49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924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C7B8E-1359-4E3D-B608-0A8DD177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59CAD6-313A-4AA6-93B4-CA27030DC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A88B96-E4A3-484C-8FE1-74C276BFF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6B7F-1A0C-41B1-9A4F-AE88DAFD166A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6B901A-F83D-499D-9794-42D4FE306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CAAD9-F55C-491F-9F2E-CBEDC14DE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C6ED-88ED-4ECF-B9CD-7FEAC4D49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08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9AD08-FBB1-48DA-80A7-8B133CD7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11028D-FF1E-4FBB-BCE8-3E066CA1F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9E90AE-EF4F-4A33-B914-0202B7F04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B7B6DD-266B-4DF8-B925-EA0D94F9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6B7F-1A0C-41B1-9A4F-AE88DAFD166A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AFE6F0-49E4-437D-9E6A-C69F2A722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73E55A-43E8-4D3F-8488-B6CF4D610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C6ED-88ED-4ECF-B9CD-7FEAC4D49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47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B7BF5-45CF-4B17-9659-C66C672F5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09B7E7-AE1C-477C-8121-0AAE4724C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531F9B-F483-4DD3-A42E-1915CA5D2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0990DD-1EB6-430F-8274-FBD5F38411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9AE837-EFDB-4901-BB98-38AF036846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385263-C610-43BF-9B6F-B7A1B200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6B7F-1A0C-41B1-9A4F-AE88DAFD166A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6521A6-8281-46D3-853A-C313E1774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7A9369-1E97-4D11-B4DE-50E7BE6A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C6ED-88ED-4ECF-B9CD-7FEAC4D49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97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5398C-77E7-4CC1-B449-5DB6B4E6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80AE99-22DD-490A-9961-30B698958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6B7F-1A0C-41B1-9A4F-AE88DAFD166A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1AB9F3-46B5-4A53-9315-E0ACA7E6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396091-A3DC-4831-8CD5-5ECEFF43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C6ED-88ED-4ECF-B9CD-7FEAC4D49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19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E71F09-61D6-4F19-B0F8-3DC9EF1D4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6B7F-1A0C-41B1-9A4F-AE88DAFD166A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7FB316-778D-45B3-9C9B-164A8E4A6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2F996E-EE2E-4D05-B121-31B560A54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C6ED-88ED-4ECF-B9CD-7FEAC4D49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855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EBC17-6F10-46C8-99AD-D0A02B10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51B97-111C-4620-8118-F3C6CADB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BC4FFF-F1D7-4331-B6EA-2BE830D7D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9EE8CF-2444-4ACC-BCB1-05ECCEF7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6B7F-1A0C-41B1-9A4F-AE88DAFD166A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16473A-881C-4A3F-8D02-A09C5965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97CE49-A3F4-4C43-A92F-1EA3DA9FC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C6ED-88ED-4ECF-B9CD-7FEAC4D49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419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35E8A-B84C-4A55-9C08-D484543F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5B54C8-7CD9-4C72-B1F7-04640E4DC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8E6E27-6968-4B83-8CF4-84C6410F9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FA7DF3-6B58-440F-A157-201C8EA13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6B7F-1A0C-41B1-9A4F-AE88DAFD166A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9F8CA1-A228-4E4C-B1E2-D68820AD3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A96C91-317D-4145-9F99-3EECF2895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C6ED-88ED-4ECF-B9CD-7FEAC4D49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07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8DE8DC-2016-4C5C-A8A2-012D176CA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8C762E-E581-417B-8F8C-964BBCDCC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47C815-A188-4EA5-A41B-DAA22A4BB0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6B7F-1A0C-41B1-9A4F-AE88DAFD166A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50F3EE-20BF-4C3C-BCC2-67DB5065E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857EDD-FF42-461E-BB29-12BC99535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4C6ED-88ED-4ECF-B9CD-7FEAC4D49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29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0t3pB0D7SQ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wxYz_4D6aE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C2126-56EC-4A23-849F-AAE4D6D5E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1119"/>
            <a:ext cx="9144000" cy="1655762"/>
          </a:xfrm>
        </p:spPr>
        <p:txBody>
          <a:bodyPr/>
          <a:lstStyle/>
          <a:p>
            <a:r>
              <a:rPr lang="en-US" altLang="ko-KR" sz="96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명조 에코" panose="02020603020101020101" pitchFamily="18" charset="-127"/>
                <a:ea typeface="나눔명조 에코" panose="02020603020101020101" pitchFamily="18" charset="-127"/>
              </a:rPr>
              <a:t>Karel Zeman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207BC8-A4F3-4ED2-AD4E-B3504DB77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3596"/>
            <a:ext cx="9144000" cy="24657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B876049 </a:t>
            </a:r>
            <a:r>
              <a:rPr lang="ko-KR" altLang="en-US" sz="1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이다솔</a:t>
            </a:r>
          </a:p>
        </p:txBody>
      </p:sp>
    </p:spTree>
    <p:extLst>
      <p:ext uri="{BB962C8B-B14F-4D97-AF65-F5344CB8AC3E}">
        <p14:creationId xmlns:p14="http://schemas.microsoft.com/office/powerpoint/2010/main" val="212197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4F6BCE-C3FF-48B3-84AC-C33E3C192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2249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016085-884B-491A-8F85-55D456E9BE34}"/>
              </a:ext>
            </a:extLst>
          </p:cNvPr>
          <p:cNvSpPr txBox="1"/>
          <p:nvPr/>
        </p:nvSpPr>
        <p:spPr>
          <a:xfrm>
            <a:off x="6096000" y="1168349"/>
            <a:ext cx="5482591" cy="4521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카렐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제만 </a:t>
            </a:r>
            <a:r>
              <a:rPr lang="en-US" altLang="ko-KR" b="0" i="0" dirty="0"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Karel Zeman</a:t>
            </a:r>
          </a:p>
          <a:p>
            <a:endParaRPr lang="en-US" altLang="ko-KR" b="0" i="0" dirty="0">
              <a:effectLst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1910.11.3 ~ 1989.4.5</a:t>
            </a:r>
          </a:p>
          <a:p>
            <a:endParaRPr lang="en-US" altLang="ko-KR" sz="16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체코의 영화 감독</a:t>
            </a:r>
            <a:r>
              <a:rPr lang="en-US" altLang="ko-KR" sz="1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예술가</a:t>
            </a:r>
            <a:r>
              <a:rPr lang="en-US" altLang="ko-KR" sz="1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디자이너</a:t>
            </a:r>
            <a:r>
              <a:rPr lang="en-US" altLang="ko-KR" sz="1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애니메이터</a:t>
            </a:r>
            <a:endParaRPr lang="en-US" altLang="ko-KR" sz="1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실사와 애니메이션을 결합한 판타지 영화를 </a:t>
            </a:r>
            <a:endParaRPr lang="en-US" altLang="ko-KR" sz="1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연출한 것으로 가장 잘 알려져 있다</a:t>
            </a:r>
            <a:r>
              <a:rPr lang="en-US" altLang="ko-KR" sz="1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1910</a:t>
            </a:r>
            <a:r>
              <a:rPr lang="ko-KR" altLang="en-US" sz="1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년 그 당시 오스트리아</a:t>
            </a:r>
            <a:r>
              <a:rPr lang="en-US" altLang="ko-KR" sz="1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1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헝가리 제국에서 태어나 </a:t>
            </a:r>
            <a:endParaRPr lang="en-US" altLang="ko-KR" sz="1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고등학생 때 까지는 경영학을 공부했다</a:t>
            </a:r>
            <a:r>
              <a:rPr lang="en-US" altLang="ko-KR" sz="1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졸업 후에는 프랑스의 광고 학교에서 광고를 배웠고</a:t>
            </a:r>
            <a:r>
              <a:rPr lang="en-US" altLang="ko-KR" sz="1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ko-KR" altLang="en-US" sz="1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마르세유의</a:t>
            </a:r>
            <a:r>
              <a:rPr lang="ko-KR" altLang="en-US" sz="1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광고 스튜디오에서 일했다</a:t>
            </a:r>
            <a:r>
              <a:rPr lang="en-US" altLang="ko-KR" sz="1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애니메이션은 이 때 비누 광고 일을 하면서 처음으로 제작했다고 한다</a:t>
            </a:r>
            <a:r>
              <a:rPr lang="en-US" altLang="ko-KR" sz="1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460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7F0337CA-7AC2-467C-B12A-AFCDD9CFA6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7665617"/>
              </p:ext>
            </p:extLst>
          </p:nvPr>
        </p:nvGraphicFramePr>
        <p:xfrm>
          <a:off x="1169436" y="71553"/>
          <a:ext cx="9853128" cy="4273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7C5C565-4242-4FCA-9A54-82894ADA949B}"/>
              </a:ext>
            </a:extLst>
          </p:cNvPr>
          <p:cNvSpPr txBox="1"/>
          <p:nvPr/>
        </p:nvSpPr>
        <p:spPr>
          <a:xfrm>
            <a:off x="2963572" y="4510641"/>
            <a:ext cx="6264856" cy="1936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군복무를 마친 제만은 체코로 돌아가 백화점의 광고 파트에서 일했다</a:t>
            </a: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이 때 제만의 작업물이 </a:t>
            </a:r>
            <a:r>
              <a:rPr lang="ko-KR" altLang="en-US" sz="16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엘마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클로스라는 영화감독의 눈에 들어 </a:t>
            </a:r>
            <a:endParaRPr lang="en-US" altLang="ko-KR" sz="16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그는 애니메이션 스튜디오의 일자리를 제공받는다</a:t>
            </a: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1945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년</a:t>
            </a: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스튜디오에서 제만은 </a:t>
            </a: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&lt;A </a:t>
            </a:r>
            <a:r>
              <a:rPr lang="en-US" altLang="ko-KR" sz="1600" dirty="0"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Christmas Dream&gt;</a:t>
            </a:r>
            <a:r>
              <a:rPr lang="ko-KR" altLang="en-US" sz="1600" dirty="0"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을 제작했는데</a:t>
            </a:r>
            <a:endParaRPr lang="en-US" altLang="ko-KR" sz="1600" dirty="0"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애니메이션과 실사를 결합한 작품이다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.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780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62C7E07-4599-4741-9716-5311DE254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19" y="2077212"/>
            <a:ext cx="2381250" cy="19907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786644C-873A-454A-85EE-19D24E7A6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0" y="3315171"/>
            <a:ext cx="4010997" cy="29681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9A0431-1831-499F-A697-2BEB5265E284}"/>
              </a:ext>
            </a:extLst>
          </p:cNvPr>
          <p:cNvSpPr txBox="1"/>
          <p:nvPr/>
        </p:nvSpPr>
        <p:spPr>
          <a:xfrm>
            <a:off x="391521" y="681134"/>
            <a:ext cx="6236323" cy="448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제만은 스튜디오의 스톱 모션 제작 그룹의</a:t>
            </a:r>
            <a:endParaRPr lang="en-US" altLang="ko-KR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감독이 된 </a:t>
            </a: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1945</a:t>
            </a: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년부터</a:t>
            </a: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마지막 작품이 개봉한 </a:t>
            </a:r>
            <a:endParaRPr lang="en-US" altLang="ko-KR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1980</a:t>
            </a: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년까지</a:t>
            </a: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장편과 단편을 가리지 않고 </a:t>
            </a:r>
            <a:endParaRPr lang="en-US" altLang="ko-KR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다양한 작품을</a:t>
            </a: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만들었다</a:t>
            </a: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카툰</a:t>
            </a: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스톱 모션</a:t>
            </a: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인형 애니메이션</a:t>
            </a: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매트 페인팅</a:t>
            </a: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실사 등 다양한 기법을</a:t>
            </a:r>
            <a:endParaRPr lang="en-US" altLang="ko-KR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사용해 환상적인 세계를 영상으로 구현했다</a:t>
            </a: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제만은 </a:t>
            </a:r>
            <a:r>
              <a:rPr lang="ko-KR" altLang="ko-KR" sz="1600" spc="-55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“어떤 영화감독도 가보지 않은 땅</a:t>
            </a:r>
            <a:r>
              <a:rPr lang="en-US" altLang="ko-KR" sz="1600" spc="-55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ko-KR" sz="1600" spc="-55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어떤 감독도 정복하지 않은</a:t>
            </a:r>
            <a:r>
              <a:rPr lang="en-US" altLang="ko-KR" sz="1600" spc="-55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600" spc="-55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오직 동화 속에서만 </a:t>
            </a:r>
            <a:endParaRPr lang="en-US" altLang="ko-KR" sz="1600" spc="-55" dirty="0">
              <a:solidFill>
                <a:schemeClr val="bg1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ko-KR" sz="1600" spc="-55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존재하는 세계</a:t>
            </a:r>
            <a:r>
              <a:rPr lang="en-US" altLang="ko-KR" sz="1600" spc="-55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600" spc="-55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즉 미지의 세계를 찾기 위해 영화를 제작한다”</a:t>
            </a:r>
            <a:r>
              <a:rPr lang="en-US" altLang="ko-KR" sz="1600" spc="-55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600" spc="-55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고 </a:t>
            </a:r>
            <a:r>
              <a:rPr lang="ko-KR" altLang="en-US" sz="1600" spc="-55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밝혔다</a:t>
            </a:r>
            <a:r>
              <a:rPr lang="en-US" altLang="ko-KR" sz="1600" spc="-55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8210906-BA8A-4553-973D-8F4A610B4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19" y="173977"/>
            <a:ext cx="2381250" cy="178399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47458AF-1517-450A-868E-C71C69A23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29" y="173977"/>
            <a:ext cx="4010997" cy="301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58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온라인 미디어 4" title="Karel Zeman: Invention for Destruction - TRAILER of the digitally restored film">
            <a:hlinkClick r:id="" action="ppaction://media"/>
            <a:extLst>
              <a:ext uri="{FF2B5EF4-FFF2-40B4-BE49-F238E27FC236}">
                <a16:creationId xmlns:a16="http://schemas.microsoft.com/office/drawing/2014/main" id="{3F635A0B-EE7C-4FD0-B80E-C7997E66B5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97554" y="378878"/>
            <a:ext cx="10796891" cy="610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5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D891FC-8152-4847-972E-DD50E1EDE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2069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910B1A-DC63-4E29-B77D-0DDDC75AB8D6}"/>
              </a:ext>
            </a:extLst>
          </p:cNvPr>
          <p:cNvSpPr txBox="1"/>
          <p:nvPr/>
        </p:nvSpPr>
        <p:spPr>
          <a:xfrm>
            <a:off x="6096000" y="938929"/>
            <a:ext cx="4233851" cy="4481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&lt;Invention</a:t>
            </a:r>
            <a:r>
              <a:rPr lang="ko-KR" altLang="en-US" sz="1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for</a:t>
            </a:r>
            <a:r>
              <a:rPr lang="ko-KR" altLang="en-US" sz="1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Destruction&gt;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프랑스 소설가 쥘 베른의 </a:t>
            </a: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&lt;</a:t>
            </a: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깃발을 바라보며</a:t>
            </a: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</a:t>
            </a:r>
            <a:endParaRPr lang="en-US" altLang="ko-KR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바탕으로 한 작품</a:t>
            </a: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실사와 다양한 애니메이션 기법을 결합해 </a:t>
            </a:r>
            <a:endParaRPr lang="en-US" altLang="ko-KR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원작의 삽화를 떠올리게 한다</a:t>
            </a:r>
            <a:endParaRPr lang="en-US" altLang="ko-KR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제만은 원작자인 쥘 베른의 작품을</a:t>
            </a:r>
            <a:endParaRPr lang="en-US" altLang="ko-KR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흠모했고</a:t>
            </a: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원작의 낭만과 환상을</a:t>
            </a:r>
            <a:endParaRPr lang="en-US" altLang="ko-KR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제대로 구현하기 위해서는</a:t>
            </a:r>
            <a:endParaRPr lang="en-US" altLang="ko-KR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원작 삽화와 판화의 인상을 </a:t>
            </a:r>
            <a:endParaRPr lang="en-US" altLang="ko-KR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유지해야한다고</a:t>
            </a: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생각했다</a:t>
            </a: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2B699F-34C6-44D4-B91E-4248F5443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3592286"/>
            <a:ext cx="2148840" cy="320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B81E2E-B9CB-450C-A16D-BBE9F20F8828}"/>
              </a:ext>
            </a:extLst>
          </p:cNvPr>
          <p:cNvSpPr txBox="1"/>
          <p:nvPr/>
        </p:nvSpPr>
        <p:spPr>
          <a:xfrm flipH="1">
            <a:off x="6647399" y="6515687"/>
            <a:ext cx="2744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←영화 포스터와 원작 삽화 →</a:t>
            </a:r>
          </a:p>
        </p:txBody>
      </p:sp>
    </p:spTree>
    <p:extLst>
      <p:ext uri="{BB962C8B-B14F-4D97-AF65-F5344CB8AC3E}">
        <p14:creationId xmlns:p14="http://schemas.microsoft.com/office/powerpoint/2010/main" val="3795854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온라인 미디어 3" title="Inspirace (Karel Zeman, 1948)">
            <a:hlinkClick r:id="" action="ppaction://media"/>
            <a:extLst>
              <a:ext uri="{FF2B5EF4-FFF2-40B4-BE49-F238E27FC236}">
                <a16:creationId xmlns:a16="http://schemas.microsoft.com/office/drawing/2014/main" id="{D5652260-94DC-488F-8B19-5813C8BC179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1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DFA787F-14F8-4FCA-854D-55EE7DE59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1" y="668982"/>
            <a:ext cx="2963936" cy="19277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EE504D-B970-4699-BC62-AB913701A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730" y="668982"/>
            <a:ext cx="3427136" cy="192776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A4CC64-93DC-4307-8960-64D6F0D3C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64" y="3082154"/>
            <a:ext cx="3243241" cy="18243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A6D0613-0FC9-4781-AA79-A0BE53A7D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54" y="3082153"/>
            <a:ext cx="2358721" cy="18243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B93AA7-3481-47AF-964A-02C8352A4D97}"/>
              </a:ext>
            </a:extLst>
          </p:cNvPr>
          <p:cNvSpPr txBox="1"/>
          <p:nvPr/>
        </p:nvSpPr>
        <p:spPr>
          <a:xfrm>
            <a:off x="2075508" y="5262482"/>
            <a:ext cx="8040984" cy="1157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체코의 </a:t>
            </a:r>
            <a:r>
              <a:rPr lang="ko-KR" altLang="en-US" sz="16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애니메이터인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얀 </a:t>
            </a:r>
            <a:r>
              <a:rPr lang="ko-KR" altLang="en-US" sz="16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슈반크마예르</a:t>
            </a: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&lt;</a:t>
            </a:r>
            <a:r>
              <a:rPr lang="ko-KR" altLang="en-US" sz="16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몬티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6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파이튼의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성배</a:t>
            </a: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로 유명한 테리 </a:t>
            </a:r>
            <a:r>
              <a:rPr lang="ko-KR" altLang="en-US" sz="16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길리엄</a:t>
            </a: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&lt;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크리스마스의 악몽</a:t>
            </a: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으로 유명한 팀 버튼이 제만의 작품에 영향을 받았다고 언급했다</a:t>
            </a: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&lt;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그랜드 부다페스트 호텔</a:t>
            </a: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의 감독인 </a:t>
            </a:r>
            <a:r>
              <a:rPr lang="ko-KR" altLang="en-US" sz="16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웨스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앤더슨 또한 제만의 작품에 대한 </a:t>
            </a:r>
            <a:r>
              <a:rPr lang="ko-KR" altLang="en-US" sz="16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오마주를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했다</a:t>
            </a: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endParaRPr lang="ko-KR" altLang="en-US" sz="16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0FBD07-94B6-421A-91AB-286142F64099}"/>
              </a:ext>
            </a:extLst>
          </p:cNvPr>
          <p:cNvSpPr txBox="1"/>
          <p:nvPr/>
        </p:nvSpPr>
        <p:spPr>
          <a:xfrm>
            <a:off x="6889851" y="465583"/>
            <a:ext cx="14702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&lt;</a:t>
            </a:r>
            <a:r>
              <a:rPr lang="ko-KR" altLang="en-US" sz="9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그랜드 부다페스트 호텔</a:t>
            </a:r>
            <a:r>
              <a:rPr lang="en-US" altLang="ko-KR" sz="9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862C1D-51F7-46B4-8271-ED464A36786E}"/>
              </a:ext>
            </a:extLst>
          </p:cNvPr>
          <p:cNvSpPr txBox="1"/>
          <p:nvPr/>
        </p:nvSpPr>
        <p:spPr>
          <a:xfrm>
            <a:off x="3711964" y="438150"/>
            <a:ext cx="12170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&lt;</a:t>
            </a:r>
            <a:r>
              <a:rPr lang="ko-KR" altLang="en-US" sz="9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크리스마스의 악몽</a:t>
            </a:r>
            <a:r>
              <a:rPr lang="en-US" altLang="ko-KR" sz="9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69FFEC-B523-4DA6-8B5E-DC78BA38D1E3}"/>
              </a:ext>
            </a:extLst>
          </p:cNvPr>
          <p:cNvSpPr txBox="1"/>
          <p:nvPr/>
        </p:nvSpPr>
        <p:spPr>
          <a:xfrm>
            <a:off x="4358519" y="2851321"/>
            <a:ext cx="12875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&lt;</a:t>
            </a:r>
            <a:r>
              <a:rPr lang="ko-KR" altLang="en-US" sz="9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몬티</a:t>
            </a:r>
            <a:r>
              <a:rPr lang="ko-KR" altLang="en-US" sz="9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9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파이튼의</a:t>
            </a:r>
            <a:r>
              <a:rPr lang="ko-KR" altLang="en-US" sz="9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성배</a:t>
            </a:r>
            <a:r>
              <a:rPr lang="en-US" altLang="ko-KR" sz="9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51BAE3-6E7E-4DDE-94A6-EA0EE40BC102}"/>
              </a:ext>
            </a:extLst>
          </p:cNvPr>
          <p:cNvSpPr txBox="1"/>
          <p:nvPr/>
        </p:nvSpPr>
        <p:spPr>
          <a:xfrm>
            <a:off x="7370752" y="2849853"/>
            <a:ext cx="9893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&lt;</a:t>
            </a:r>
            <a:r>
              <a:rPr lang="ko-KR" altLang="en-US" sz="9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어둠</a:t>
            </a:r>
            <a:r>
              <a:rPr lang="en-US" altLang="ko-KR" sz="9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9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빛</a:t>
            </a:r>
            <a:r>
              <a:rPr lang="en-US" altLang="ko-KR" sz="9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9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어둠</a:t>
            </a:r>
            <a:r>
              <a:rPr lang="en-US" altLang="ko-KR" sz="9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59449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91BCB-9755-4DE1-B636-90AE99A6B703}"/>
              </a:ext>
            </a:extLst>
          </p:cNvPr>
          <p:cNvSpPr txBox="1"/>
          <p:nvPr/>
        </p:nvSpPr>
        <p:spPr>
          <a:xfrm>
            <a:off x="2850560" y="2644170"/>
            <a:ext cx="66960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명조 에코" panose="02020603020101020101" pitchFamily="18" charset="-127"/>
                <a:ea typeface="나눔명조 에코" panose="02020603020101020101" pitchFamily="18" charset="-127"/>
              </a:rPr>
              <a:t>Thank You!</a:t>
            </a:r>
            <a:endParaRPr lang="ko-KR" altLang="en-US" sz="9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명조 에코" panose="02020603020101020101" pitchFamily="18" charset="-127"/>
              <a:ea typeface="나눔명조 에코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649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366</Words>
  <Application>Microsoft Office PowerPoint</Application>
  <PresentationFormat>와이드스크린</PresentationFormat>
  <Paragraphs>57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나눔명조 에코</vt:lpstr>
      <vt:lpstr>맑은 고딕</vt:lpstr>
      <vt:lpstr>나눔명조 ExtraBold</vt:lpstr>
      <vt:lpstr>Arial</vt:lpstr>
      <vt:lpstr>나눔명조</vt:lpstr>
      <vt:lpstr>Office 테마</vt:lpstr>
      <vt:lpstr>Karel Zeman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Karel Zeman</dc:title>
  <dc:creator>이다솔</dc:creator>
  <cp:lastModifiedBy>lee dasol</cp:lastModifiedBy>
  <cp:revision>9</cp:revision>
  <dcterms:created xsi:type="dcterms:W3CDTF">2021-09-26T12:58:35Z</dcterms:created>
  <dcterms:modified xsi:type="dcterms:W3CDTF">2021-09-27T03:50:07Z</dcterms:modified>
</cp:coreProperties>
</file>